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8" r:id="rId3"/>
    <p:sldId id="333" r:id="rId4"/>
    <p:sldId id="354" r:id="rId5"/>
    <p:sldId id="351" r:id="rId6"/>
    <p:sldId id="282" r:id="rId7"/>
    <p:sldId id="347" r:id="rId8"/>
    <p:sldId id="330" r:id="rId9"/>
    <p:sldId id="349" r:id="rId10"/>
    <p:sldId id="299" r:id="rId11"/>
    <p:sldId id="310" r:id="rId12"/>
    <p:sldId id="320" r:id="rId13"/>
    <p:sldId id="305" r:id="rId14"/>
    <p:sldId id="302" r:id="rId15"/>
    <p:sldId id="284" r:id="rId16"/>
    <p:sldId id="350" r:id="rId17"/>
    <p:sldId id="297" r:id="rId18"/>
    <p:sldId id="306" r:id="rId19"/>
    <p:sldId id="353" r:id="rId20"/>
    <p:sldId id="328" r:id="rId21"/>
    <p:sldId id="269" r:id="rId22"/>
    <p:sldId id="329" r:id="rId23"/>
    <p:sldId id="258" r:id="rId24"/>
  </p:sldIdLst>
  <p:sldSz cx="12192000" cy="6858000"/>
  <p:notesSz cx="6858000" cy="9144000"/>
  <p:embeddedFontLst>
    <p:embeddedFont>
      <p:font typeface="Agency FB" panose="020B0503020202020204" pitchFamily="34" charset="7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8" autoAdjust="0"/>
    <p:restoredTop sz="92717" autoAdjust="0"/>
  </p:normalViewPr>
  <p:slideViewPr>
    <p:cSldViewPr snapToGrid="0">
      <p:cViewPr varScale="1">
        <p:scale>
          <a:sx n="89" d="100"/>
          <a:sy n="89" d="100"/>
        </p:scale>
        <p:origin x="5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/>
      <dgm:spPr>
        <a:effectLst>
          <a:glow rad="127000">
            <a:schemeClr val="bg1"/>
          </a:glow>
        </a:effectLst>
      </dgm:spPr>
      <dgm:t>
        <a:bodyPr/>
        <a:lstStyle/>
        <a:p>
          <a:r>
            <a:rPr lang="es-MX" b="1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813" y="3544"/>
          <a:ext cx="5226849" cy="5226849"/>
        </a:xfrm>
        <a:prstGeom prst="circularArrow">
          <a:avLst>
            <a:gd name="adj1" fmla="val 5201"/>
            <a:gd name="adj2" fmla="val 335988"/>
            <a:gd name="adj3" fmla="val 3893151"/>
            <a:gd name="adj4" fmla="val 2250312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92710" y="4236986"/>
          <a:ext cx="139414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sp:txBody>
      <dsp:txXfrm>
        <a:off x="2492710" y="4236986"/>
        <a:ext cx="1394144" cy="1394144"/>
      </dsp:txXfrm>
    </dsp:sp>
    <dsp:sp modelId="{C89009E6-5142-4F6F-9D69-B5E6C9A3D50B}">
      <dsp:nvSpPr>
        <dsp:cNvPr id="0" name=""/>
        <dsp:cNvSpPr/>
      </dsp:nvSpPr>
      <dsp:spPr>
        <a:xfrm>
          <a:off x="501485" y="3372"/>
          <a:ext cx="5226849" cy="5226849"/>
        </a:xfrm>
        <a:prstGeom prst="circularArrow">
          <a:avLst>
            <a:gd name="adj1" fmla="val 5201"/>
            <a:gd name="adj2" fmla="val 335988"/>
            <a:gd name="adj3" fmla="val 8213380"/>
            <a:gd name="adj4" fmla="val 633384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7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1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image" Target="../media/image54.jpeg"/><Relationship Id="rId21" Type="http://schemas.openxmlformats.org/officeDocument/2006/relationships/image" Target="../media/image69.sv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17" Type="http://schemas.microsoft.com/office/2007/relationships/hdphoto" Target="../media/hdphoto5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jpeg"/><Relationship Id="rId23" Type="http://schemas.openxmlformats.org/officeDocument/2006/relationships/image" Target="../media/image71.png"/><Relationship Id="rId10" Type="http://schemas.openxmlformats.org/officeDocument/2006/relationships/image" Target="../media/image61.png"/><Relationship Id="rId19" Type="http://schemas.microsoft.com/office/2007/relationships/hdphoto" Target="../media/hdphoto6.wdp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svg"/><Relationship Id="rId22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2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chart" Target="../charts/chart1.xml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2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01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microsoft.com/office/2007/relationships/hdphoto" Target="../media/hdphoto8.wdp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4.png"/><Relationship Id="rId18" Type="http://schemas.microsoft.com/office/2007/relationships/hdphoto" Target="../media/hdphoto2.wdp"/><Relationship Id="rId3" Type="http://schemas.openxmlformats.org/officeDocument/2006/relationships/image" Target="../media/image105.jpeg"/><Relationship Id="rId21" Type="http://schemas.openxmlformats.org/officeDocument/2006/relationships/image" Target="../media/image118.png"/><Relationship Id="rId7" Type="http://schemas.openxmlformats.org/officeDocument/2006/relationships/image" Target="../media/image109.jpe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6" Type="http://schemas.microsoft.com/office/2007/relationships/hdphoto" Target="../media/hdphoto10.wdp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11" Type="http://schemas.openxmlformats.org/officeDocument/2006/relationships/image" Target="../media/image113.png"/><Relationship Id="rId24" Type="http://schemas.openxmlformats.org/officeDocument/2006/relationships/image" Target="../media/image121.png"/><Relationship Id="rId5" Type="http://schemas.openxmlformats.org/officeDocument/2006/relationships/image" Target="../media/image107.jpeg"/><Relationship Id="rId15" Type="http://schemas.openxmlformats.org/officeDocument/2006/relationships/image" Target="../media/image115.png"/><Relationship Id="rId23" Type="http://schemas.openxmlformats.org/officeDocument/2006/relationships/image" Target="../media/image120.png"/><Relationship Id="rId10" Type="http://schemas.openxmlformats.org/officeDocument/2006/relationships/image" Target="../media/image112.jpeg"/><Relationship Id="rId19" Type="http://schemas.openxmlformats.org/officeDocument/2006/relationships/image" Target="../media/image116.pn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Relationship Id="rId14" Type="http://schemas.microsoft.com/office/2007/relationships/hdphoto" Target="../media/hdphoto9.wdp"/><Relationship Id="rId22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33.png"/><Relationship Id="rId3" Type="http://schemas.openxmlformats.org/officeDocument/2006/relationships/image" Target="../media/image6.png"/><Relationship Id="rId7" Type="http://schemas.openxmlformats.org/officeDocument/2006/relationships/image" Target="../media/image130.png"/><Relationship Id="rId12" Type="http://schemas.microsoft.com/office/2007/relationships/hdphoto" Target="../media/hdphoto14.wdp"/><Relationship Id="rId2" Type="http://schemas.openxmlformats.org/officeDocument/2006/relationships/notesSlide" Target="../notesSlides/notesSlide23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10" Type="http://schemas.microsoft.com/office/2007/relationships/hdphoto" Target="../media/hdphoto13.wdp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microsoft.com/office/2007/relationships/hdphoto" Target="../media/hdphoto4.wdp"/><Relationship Id="rId26" Type="http://schemas.openxmlformats.org/officeDocument/2006/relationships/image" Target="../media/image49.pn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7.em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6.sv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2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339246" y="1790885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253B65F-2E3B-2D3A-5E08-7E5E2998A485}"/>
              </a:ext>
            </a:extLst>
          </p:cNvPr>
          <p:cNvGrpSpPr/>
          <p:nvPr/>
        </p:nvGrpSpPr>
        <p:grpSpPr>
          <a:xfrm>
            <a:off x="8501063" y="1690899"/>
            <a:ext cx="3430836" cy="1823828"/>
            <a:chOff x="742928" y="2278055"/>
            <a:chExt cx="2987198" cy="1823828"/>
          </a:xfrm>
        </p:grpSpPr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69B42B8C-ED02-64A9-9515-838852227998}"/>
                </a:ext>
              </a:extLst>
            </p:cNvPr>
            <p:cNvSpPr/>
            <p:nvPr/>
          </p:nvSpPr>
          <p:spPr>
            <a:xfrm>
              <a:off x="742928" y="2286000"/>
              <a:ext cx="2987198" cy="1815883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F54F383-3E11-9DFB-D769-BEBC6414F1B5}"/>
                </a:ext>
              </a:extLst>
            </p:cNvPr>
            <p:cNvSpPr txBox="1"/>
            <p:nvPr/>
          </p:nvSpPr>
          <p:spPr>
            <a:xfrm>
              <a:off x="990560" y="2278055"/>
              <a:ext cx="2528086" cy="181588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Conferencias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Cursos y Talleres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Capacitaciones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Acompañamiento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Comercialización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8732949" cy="5057076"/>
            <a:chOff x="1062194" y="1404926"/>
            <a:chExt cx="8732949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7034197" cy="5057076"/>
              <a:chOff x="677092" y="1093181"/>
              <a:chExt cx="7034197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516921" y="5272556"/>
                <a:ext cx="3194368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510916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 HÍDRICA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ALTAMENTE EXIGENTES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Presencia e Impacto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38024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765651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456138" y="1539754"/>
            <a:ext cx="4374431" cy="2942667"/>
            <a:chOff x="8142302" y="3377670"/>
            <a:chExt cx="4326544" cy="2785611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492265" y="5551484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58994" y="356064"/>
            <a:ext cx="7925875" cy="2600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tenológicos: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Bloqueo en los ductos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Roturas de bombas y motores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Equipamiento antiguo o con adaptaciones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070833" y="2893389"/>
            <a:ext cx="7744933" cy="33085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  <a:endParaRPr lang="es-MX" sz="4000" b="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necesidades hídricas del cultivo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Inclusión de las características del suelo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aplicar prácticas de riego sostenibles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contar con un sistema automatizado de riego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F115216-C9D7-ACF4-3E43-F89DFDDF96D6}"/>
              </a:ext>
            </a:extLst>
          </p:cNvPr>
          <p:cNvGrpSpPr/>
          <p:nvPr/>
        </p:nvGrpSpPr>
        <p:grpSpPr>
          <a:xfrm>
            <a:off x="6674124" y="3584580"/>
            <a:ext cx="5671208" cy="2884628"/>
            <a:chOff x="6674124" y="3584580"/>
            <a:chExt cx="5671208" cy="2884628"/>
          </a:xfrm>
        </p:grpSpPr>
        <p:pic>
          <p:nvPicPr>
            <p:cNvPr id="1058" name="Picture 34" descr="Canales de riego son esenciales para la producción agrícola">
              <a:extLst>
                <a:ext uri="{FF2B5EF4-FFF2-40B4-BE49-F238E27FC236}">
                  <a16:creationId xmlns:a16="http://schemas.microsoft.com/office/drawing/2014/main" id="{2D898A7F-C3E0-3282-1B9B-7DFD8BC3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9936">
              <a:off x="9873214" y="5108344"/>
              <a:ext cx="2163226" cy="1275176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Civilización estará ligada siempre a la tecnología de irrigación">
              <a:extLst>
                <a:ext uri="{FF2B5EF4-FFF2-40B4-BE49-F238E27FC236}">
                  <a16:creationId xmlns:a16="http://schemas.microsoft.com/office/drawing/2014/main" id="{6B7BD2A7-0461-7E95-B911-9B02C702C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26">
              <a:off x="7114032" y="5022658"/>
              <a:ext cx="2571644" cy="1446550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ro y restringido riego para el 2021">
              <a:extLst>
                <a:ext uri="{FF2B5EF4-FFF2-40B4-BE49-F238E27FC236}">
                  <a16:creationId xmlns:a16="http://schemas.microsoft.com/office/drawing/2014/main" id="{EDC8F929-477C-31BA-B2C8-E2D44CCE1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/>
            <a:stretch/>
          </p:blipFill>
          <p:spPr bwMode="auto">
            <a:xfrm rot="1168391">
              <a:off x="10152291" y="3945337"/>
              <a:ext cx="2193041" cy="122456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CUENCIA Y TIEMPOS DE RIEGO PARA LOS CULTIVOS AGRÍCOLAS">
              <a:extLst>
                <a:ext uri="{FF2B5EF4-FFF2-40B4-BE49-F238E27FC236}">
                  <a16:creationId xmlns:a16="http://schemas.microsoft.com/office/drawing/2014/main" id="{381E0208-14EC-47AD-0BBE-2CD90D4C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7731">
              <a:off x="8425000" y="3584580"/>
              <a:ext cx="2109584" cy="118664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IEGO POR GRAVEDAD">
              <a:extLst>
                <a:ext uri="{FF2B5EF4-FFF2-40B4-BE49-F238E27FC236}">
                  <a16:creationId xmlns:a16="http://schemas.microsoft.com/office/drawing/2014/main" id="{857E3460-B3E0-BB2A-FEB8-DDA26D2E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3" t="11544" r="11153" b="17257"/>
            <a:stretch/>
          </p:blipFill>
          <p:spPr bwMode="auto">
            <a:xfrm rot="20481346">
              <a:off x="6674124" y="3900607"/>
              <a:ext cx="2002738" cy="130879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5F1D5DF-03E7-5DD7-1887-4EEF1C892C19}"/>
                </a:ext>
              </a:extLst>
            </p:cNvPr>
            <p:cNvSpPr/>
            <p:nvPr/>
          </p:nvSpPr>
          <p:spPr>
            <a:xfrm>
              <a:off x="8443117" y="4091822"/>
              <a:ext cx="264848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9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60%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9FAF20-55F7-1B16-35A7-29450152225B}"/>
              </a:ext>
            </a:extLst>
          </p:cNvPr>
          <p:cNvGrpSpPr/>
          <p:nvPr/>
        </p:nvGrpSpPr>
        <p:grpSpPr>
          <a:xfrm>
            <a:off x="-13934" y="285510"/>
            <a:ext cx="6198765" cy="3199190"/>
            <a:chOff x="-13934" y="285510"/>
            <a:chExt cx="6198765" cy="3199190"/>
          </a:xfrm>
        </p:grpSpPr>
        <p:pic>
          <p:nvPicPr>
            <p:cNvPr id="1060" name="Picture 36" descr="Riego por Pivote Central - yamitf">
              <a:extLst>
                <a:ext uri="{FF2B5EF4-FFF2-40B4-BE49-F238E27FC236}">
                  <a16:creationId xmlns:a16="http://schemas.microsoft.com/office/drawing/2014/main" id="{D320B876-6E52-B03C-6769-682C38218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60" y="1682231"/>
              <a:ext cx="5359400" cy="180246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iego por pulverización, riego por aspersión, pulverización, rociadores,  aspersores Fotografía de stock - Alamy">
              <a:extLst>
                <a:ext uri="{FF2B5EF4-FFF2-40B4-BE49-F238E27FC236}">
                  <a16:creationId xmlns:a16="http://schemas.microsoft.com/office/drawing/2014/main" id="{C9D208FE-4E55-9ADF-9CB8-A6AACCDE9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2" t="19375" b="9791"/>
            <a:stretch/>
          </p:blipFill>
          <p:spPr bwMode="auto">
            <a:xfrm rot="20729434">
              <a:off x="-13934" y="605475"/>
              <a:ext cx="2145696" cy="1277647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ómo funciona el riego por aspersión? | iAgua">
              <a:extLst>
                <a:ext uri="{FF2B5EF4-FFF2-40B4-BE49-F238E27FC236}">
                  <a16:creationId xmlns:a16="http://schemas.microsoft.com/office/drawing/2014/main" id="{156100DA-D7E8-7368-2E49-63355DFAB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218" y="285510"/>
              <a:ext cx="2234174" cy="132517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Riego por aspersión - Sistemas de riego - AgronoBlog - El Blog de  agricultura">
              <a:extLst>
                <a:ext uri="{FF2B5EF4-FFF2-40B4-BE49-F238E27FC236}">
                  <a16:creationId xmlns:a16="http://schemas.microsoft.com/office/drawing/2014/main" id="{D7335BD7-6462-1964-7635-2C3CF854B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186">
              <a:off x="3912322" y="593916"/>
              <a:ext cx="2272509" cy="130076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D5807FA-F80B-0AD5-92FC-59AC062F6191}"/>
                </a:ext>
              </a:extLst>
            </p:cNvPr>
            <p:cNvSpPr/>
            <p:nvPr/>
          </p:nvSpPr>
          <p:spPr>
            <a:xfrm>
              <a:off x="2354474" y="1474466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80%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11D93A6-DB6E-2DDB-14CC-A2BF6A8A3D94}"/>
              </a:ext>
            </a:extLst>
          </p:cNvPr>
          <p:cNvGrpSpPr/>
          <p:nvPr/>
        </p:nvGrpSpPr>
        <p:grpSpPr>
          <a:xfrm>
            <a:off x="6626510" y="98851"/>
            <a:ext cx="5484444" cy="3104366"/>
            <a:chOff x="6626510" y="98851"/>
            <a:chExt cx="5484444" cy="3104366"/>
          </a:xfrm>
        </p:grpSpPr>
        <p:pic>
          <p:nvPicPr>
            <p:cNvPr id="1062" name="Picture 38" descr="Campo de maíz joven con sistema de riego por goteo | Foto Premium">
              <a:extLst>
                <a:ext uri="{FF2B5EF4-FFF2-40B4-BE49-F238E27FC236}">
                  <a16:creationId xmlns:a16="http://schemas.microsoft.com/office/drawing/2014/main" id="{F1DA87C3-11DD-C3AE-83E8-808D0C69C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226" y="397834"/>
              <a:ext cx="4742374" cy="280538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2.100+ Riego Por Goteo Fotografías de stock, fotos e imágenes libres de  derechos - iStock | Sistema de riego, Regar plantas, Regar">
              <a:extLst>
                <a:ext uri="{FF2B5EF4-FFF2-40B4-BE49-F238E27FC236}">
                  <a16:creationId xmlns:a16="http://schemas.microsoft.com/office/drawing/2014/main" id="{012105DE-5290-949C-539A-5B16E8EB6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79236">
              <a:off x="6626510" y="326527"/>
              <a:ext cx="2163226" cy="127541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Qué es un sistema de riego por goteo y sus beneficios? - rieggo - blog">
              <a:extLst>
                <a:ext uri="{FF2B5EF4-FFF2-40B4-BE49-F238E27FC236}">
                  <a16:creationId xmlns:a16="http://schemas.microsoft.com/office/drawing/2014/main" id="{2603164E-38F2-2CA7-2F7A-99642D640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24"/>
            <a:stretch/>
          </p:blipFill>
          <p:spPr bwMode="auto">
            <a:xfrm>
              <a:off x="8398178" y="98851"/>
              <a:ext cx="2163226" cy="1348264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iego por goteo subterraneo para cultivos en hileras yhuertos">
              <a:extLst>
                <a:ext uri="{FF2B5EF4-FFF2-40B4-BE49-F238E27FC236}">
                  <a16:creationId xmlns:a16="http://schemas.microsoft.com/office/drawing/2014/main" id="{A2E66012-2D3B-E70F-F11A-3BD492A97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5271">
              <a:off x="10180152" y="353337"/>
              <a:ext cx="1930802" cy="128486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02EE510-3D66-4436-E19D-ABB787116CDC}"/>
                </a:ext>
              </a:extLst>
            </p:cNvPr>
            <p:cNvSpPr/>
            <p:nvPr/>
          </p:nvSpPr>
          <p:spPr>
            <a:xfrm>
              <a:off x="8209563" y="1133601"/>
              <a:ext cx="2163226" cy="1001896"/>
            </a:xfrm>
            <a:prstGeom prst="roundRect">
              <a:avLst/>
            </a:prstGeom>
            <a:solidFill>
              <a:srgbClr val="E2F0D9">
                <a:alpha val="8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E303BD6-0884-E9CC-3496-71F1A2D1EF99}"/>
                </a:ext>
              </a:extLst>
            </p:cNvPr>
            <p:cNvSpPr/>
            <p:nvPr/>
          </p:nvSpPr>
          <p:spPr>
            <a:xfrm>
              <a:off x="8391254" y="1071927"/>
              <a:ext cx="187904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98%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Nuestra Propuesta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52498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27" name="Google Shape;124;p6"/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8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44" name="Grupo 1043">
            <a:extLst>
              <a:ext uri="{FF2B5EF4-FFF2-40B4-BE49-F238E27FC236}">
                <a16:creationId xmlns:a16="http://schemas.microsoft.com/office/drawing/2014/main" id="{50D534A9-8058-B5F4-9E39-05AD7E121376}"/>
              </a:ext>
            </a:extLst>
          </p:cNvPr>
          <p:cNvGrpSpPr/>
          <p:nvPr/>
        </p:nvGrpSpPr>
        <p:grpSpPr>
          <a:xfrm>
            <a:off x="1921294" y="583871"/>
            <a:ext cx="8349411" cy="6080820"/>
            <a:chOff x="1921294" y="583871"/>
            <a:chExt cx="8349411" cy="6080820"/>
          </a:xfrm>
        </p:grpSpPr>
        <p:grpSp>
          <p:nvGrpSpPr>
            <p:cNvPr id="5" name="Grupo 4"/>
            <p:cNvGrpSpPr/>
            <p:nvPr/>
          </p:nvGrpSpPr>
          <p:grpSpPr>
            <a:xfrm rot="970975">
              <a:off x="8739755" y="3883887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7942979" y="1220705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7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2732936" y="1663622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EA5C6984-7BB1-7BF6-38DB-E3772B862A57}"/>
                </a:ext>
              </a:extLst>
            </p:cNvPr>
            <p:cNvGrpSpPr/>
            <p:nvPr/>
          </p:nvGrpSpPr>
          <p:grpSpPr>
            <a:xfrm>
              <a:off x="4435955" y="5147619"/>
              <a:ext cx="1006475" cy="1264081"/>
              <a:chOff x="6373962" y="3754262"/>
              <a:chExt cx="1522147" cy="1911738"/>
            </a:xfrm>
          </p:grpSpPr>
          <p:pic>
            <p:nvPicPr>
              <p:cNvPr id="33" name="Gráfico 32" descr="Money con relleno sólido">
                <a:extLst>
                  <a:ext uri="{FF2B5EF4-FFF2-40B4-BE49-F238E27FC236}">
                    <a16:creationId xmlns:a16="http://schemas.microsoft.com/office/drawing/2014/main" id="{ACA50ABB-15CA-B54A-1B80-AFDAD726A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78136" y="37542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Coins con relleno sólido">
                <a:extLst>
                  <a:ext uri="{FF2B5EF4-FFF2-40B4-BE49-F238E27FC236}">
                    <a16:creationId xmlns:a16="http://schemas.microsoft.com/office/drawing/2014/main" id="{8EED1D6A-5D0E-720B-242A-FAA68F9E3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73962" y="4583433"/>
                <a:ext cx="624625" cy="624625"/>
              </a:xfrm>
              <a:prstGeom prst="rect">
                <a:avLst/>
              </a:prstGeom>
            </p:spPr>
          </p:pic>
          <p:pic>
            <p:nvPicPr>
              <p:cNvPr id="37" name="Gráfico 36" descr="Dollar con relleno sólido">
                <a:extLst>
                  <a:ext uri="{FF2B5EF4-FFF2-40B4-BE49-F238E27FC236}">
                    <a16:creationId xmlns:a16="http://schemas.microsoft.com/office/drawing/2014/main" id="{20148954-113C-6A93-B5FA-1FC5918A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8495" y="4568386"/>
                <a:ext cx="1097614" cy="1097614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4755344" y="583871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9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5" y="512407"/>
                <a:ext cx="59182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IA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133770" y="1053997"/>
                <a:ext cx="11576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Asistido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704" y="5119043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áfico 43" descr="Arrow: Clockwise curve con relleno sólido">
              <a:extLst>
                <a:ext uri="{FF2B5EF4-FFF2-40B4-BE49-F238E27FC236}">
                  <a16:creationId xmlns:a16="http://schemas.microsoft.com/office/drawing/2014/main" id="{CE1CC06E-B3AA-20D6-443C-B12F8559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7361107">
              <a:off x="5621602" y="575029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Arrow: Clockwise curve con relleno sólido">
              <a:extLst>
                <a:ext uri="{FF2B5EF4-FFF2-40B4-BE49-F238E27FC236}">
                  <a16:creationId xmlns:a16="http://schemas.microsoft.com/office/drawing/2014/main" id="{8E1C1396-19DA-4D9E-A758-DD9B11CB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5043876">
              <a:off x="8030556" y="5067405"/>
              <a:ext cx="914400" cy="914400"/>
            </a:xfrm>
            <a:prstGeom prst="rect">
              <a:avLst/>
            </a:prstGeom>
          </p:spPr>
        </p:pic>
        <p:pic>
          <p:nvPicPr>
            <p:cNvPr id="46" name="Gráfico 45" descr="Arrow: Clockwise curve con relleno sólido">
              <a:extLst>
                <a:ext uri="{FF2B5EF4-FFF2-40B4-BE49-F238E27FC236}">
                  <a16:creationId xmlns:a16="http://schemas.microsoft.com/office/drawing/2014/main" id="{67346350-9688-7A4C-544D-CE4B6DBE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1654485">
              <a:off x="9356305" y="2782860"/>
              <a:ext cx="914400" cy="914400"/>
            </a:xfrm>
            <a:prstGeom prst="rect">
              <a:avLst/>
            </a:prstGeom>
          </p:spPr>
        </p:pic>
        <p:pic>
          <p:nvPicPr>
            <p:cNvPr id="47" name="Gráfico 46" descr="Arrow: Clockwise curve con relleno sólido">
              <a:extLst>
                <a:ext uri="{FF2B5EF4-FFF2-40B4-BE49-F238E27FC236}">
                  <a16:creationId xmlns:a16="http://schemas.microsoft.com/office/drawing/2014/main" id="{520A7657-1735-C8CE-610A-E8BA3D40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7981638">
              <a:off x="7302674" y="797948"/>
              <a:ext cx="914400" cy="914400"/>
            </a:xfrm>
            <a:prstGeom prst="rect">
              <a:avLst/>
            </a:prstGeom>
          </p:spPr>
        </p:pic>
        <p:pic>
          <p:nvPicPr>
            <p:cNvPr id="48" name="Gráfico 47" descr="Arrow: Clockwise curve con relleno sólido">
              <a:extLst>
                <a:ext uri="{FF2B5EF4-FFF2-40B4-BE49-F238E27FC236}">
                  <a16:creationId xmlns:a16="http://schemas.microsoft.com/office/drawing/2014/main" id="{209708AB-6036-6549-9287-E0D73244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008379">
              <a:off x="3879539" y="937690"/>
              <a:ext cx="914400" cy="914400"/>
            </a:xfrm>
            <a:prstGeom prst="rect">
              <a:avLst/>
            </a:prstGeom>
          </p:spPr>
        </p:pic>
        <p:pic>
          <p:nvPicPr>
            <p:cNvPr id="49" name="Gráfico 48" descr="Arrow: Clockwise curve con relleno sólido">
              <a:extLst>
                <a:ext uri="{FF2B5EF4-FFF2-40B4-BE49-F238E27FC236}">
                  <a16:creationId xmlns:a16="http://schemas.microsoft.com/office/drawing/2014/main" id="{9AA856B4-12FD-CB07-0D8A-42F10D9B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956176">
              <a:off x="2274326" y="2608031"/>
              <a:ext cx="914400" cy="914400"/>
            </a:xfrm>
            <a:prstGeom prst="rect">
              <a:avLst/>
            </a:prstGeom>
          </p:spPr>
        </p:pic>
        <p:pic>
          <p:nvPicPr>
            <p:cNvPr id="50" name="Gráfico 49" descr="Arrow: Clockwise curve con relleno sólido">
              <a:extLst>
                <a:ext uri="{FF2B5EF4-FFF2-40B4-BE49-F238E27FC236}">
                  <a16:creationId xmlns:a16="http://schemas.microsoft.com/office/drawing/2014/main" id="{F49F23F5-143C-CCA6-E0D7-7FC32907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9863330">
              <a:off x="3240095" y="5320210"/>
              <a:ext cx="914400" cy="914400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8374B2B5-F980-09D1-53CC-79096C9C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95452" y="3060036"/>
              <a:ext cx="4515709" cy="1327482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>
              <a:off x="1921294" y="3654448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990559" y="2278055"/>
                <a:ext cx="3303371" cy="2308324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Monitoreo satelital: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Muestreo inteligente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Análisis inicial del suelo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Diseño del sistema de riego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DIAGNÓSTICO INICIAL AVANZADO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RED DE SENSORES AUTÓNOMA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Sensar condiciones del suelo: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Necesidades hídricas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Aprovechamiento  de la planta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3192</Words>
  <Application>Microsoft Macintosh PowerPoint</Application>
  <PresentationFormat>Panorámica</PresentationFormat>
  <Paragraphs>406</Paragraphs>
  <Slides>23</Slides>
  <Notes>23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Cambria Math</vt:lpstr>
      <vt:lpstr>Calibri</vt:lpstr>
      <vt:lpstr>Bradley Hand</vt:lpstr>
      <vt:lpstr>Wingdings</vt:lpstr>
      <vt:lpstr>Segoe UI</vt:lpstr>
      <vt:lpstr>Arial</vt:lpstr>
      <vt:lpstr>Agency FB</vt:lpstr>
      <vt:lpstr>Quattrocento Sans</vt:lpstr>
      <vt:lpstr>Century Gothic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296</cp:revision>
  <dcterms:created xsi:type="dcterms:W3CDTF">2019-10-25T01:32:00Z</dcterms:created>
  <dcterms:modified xsi:type="dcterms:W3CDTF">2024-05-18T19:09:12Z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